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slide" Target="slides/slide20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jpg>
</file>

<file path=ppt/media/image28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</a:t>
            </a:r>
            <a:r>
              <a:rPr lang="en"/>
              <a:t>etAnalogHat: LeftHatY means the left joystick in Y axis.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ButtonClick: R2 means right trigger. 2 for trigger and 1 for bumper. It can be easily customized.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Perfect signal </a:t>
            </a:r>
            <a:r>
              <a:rPr lang="en"/>
              <a:t>transmission</a:t>
            </a:r>
            <a:r>
              <a:rPr lang="en"/>
              <a:t> between controller and receiver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Through USB 2.0.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We added A and B buttons, if arm is not in use, we can unattach servos in order to avoid unintentionally touch the controller. Then, if we want to take back the control, we press A button.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CC3D: center of the quadcopter has different kinds of sensors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ESC: </a:t>
            </a:r>
            <a:r>
              <a:rPr lang="en" sz="1250">
                <a:highlight>
                  <a:srgbClr val="FFFFFF"/>
                </a:highlight>
              </a:rPr>
              <a:t>receive signal/command from flight controller, and drives the motors by providing the appropriate level of electrical power in order to change motors speed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Gyroscope</a:t>
            </a:r>
            <a:r>
              <a:rPr lang="en"/>
              <a:t>: Dry肉 scope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motors we are using here are 4 Turnigy D2830 brushless outrunner.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D</a:t>
            </a:r>
            <a:r>
              <a:rPr lang="en"/>
              <a:t>espite the motors are very powerful, w</a:t>
            </a:r>
            <a:r>
              <a:rPr lang="en"/>
              <a:t>e had </a:t>
            </a:r>
            <a:r>
              <a:rPr lang="en"/>
              <a:t>problems</a:t>
            </a:r>
            <a:r>
              <a:rPr lang="en"/>
              <a:t> to </a:t>
            </a:r>
            <a:r>
              <a:rPr lang="en"/>
              <a:t>calibrate</a:t>
            </a:r>
            <a:r>
              <a:rPr lang="en"/>
              <a:t> these 4 motors to have same output when these motors start spinning. The speed of 4 propellers are different and it can be seen very clearly when the quadcopter started to takeoff.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And also, we had several incidents with the motors and propellers.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First, we have our outline of today’s presentation.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We will start with our object of the project, the objective is a pretty easy concept. We are building a robotic arm and a quadcopter. So we add them together, then we have our project here.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And we will talk about tasks done from last semester, and what we have </a:t>
            </a:r>
            <a:r>
              <a:rPr lang="en"/>
              <a:t>accomplished</a:t>
            </a:r>
            <a:r>
              <a:rPr lang="en"/>
              <a:t> based on the results from last semester. This semester, we have rebuilt a new robotic arm and shifted from a pre-built quadcopter to a self-built quadcopter.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We will introduce the details of the work we did.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Last, we will have a prototype demo, we will present our final product of this project.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we are doing here is to design and build a wireless controlled mechanical arm on a quadcopter. And we can </a:t>
            </a:r>
            <a:r>
              <a:rPr lang="en"/>
              <a:t>control</a:t>
            </a:r>
            <a:r>
              <a:rPr lang="en"/>
              <a:t> these two components to move object to a designated location by using the robotic arm and the quadcopter.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Our problem addressed here is for shipping carrier companies to have a cheaper method to delivery </a:t>
            </a:r>
            <a:r>
              <a:rPr lang="en"/>
              <a:t>packages</a:t>
            </a:r>
            <a:r>
              <a:rPr lang="en"/>
              <a:t>, and for police and army to have a safer way to remove </a:t>
            </a:r>
            <a:r>
              <a:rPr lang="en"/>
              <a:t>hazardous</a:t>
            </a:r>
            <a:r>
              <a:rPr lang="en"/>
              <a:t> objects.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Char char="●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●"/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○"/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ges4VdilTHg" TargetMode="External"/><Relationship Id="rId4" Type="http://schemas.openxmlformats.org/officeDocument/2006/relationships/image" Target="../media/image4.jpg"/><Relationship Id="rId5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youtube.com/watch?v=4sMyFhQQXOU" TargetMode="External"/><Relationship Id="rId4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Relationship Id="rId4" Type="http://schemas.openxmlformats.org/officeDocument/2006/relationships/image" Target="../media/image27.jpg"/><Relationship Id="rId5" Type="http://schemas.openxmlformats.org/officeDocument/2006/relationships/image" Target="../media/image2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7000" y="237776"/>
            <a:ext cx="4821177" cy="26012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2806500" y="2130050"/>
            <a:ext cx="3564300" cy="1537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4800"/>
              <a:t>AMDRONE</a:t>
            </a:r>
          </a:p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1237575" y="3649975"/>
            <a:ext cx="6870300" cy="1284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100">
                <a:solidFill>
                  <a:srgbClr val="FFFFFF"/>
                </a:solidFill>
              </a:rPr>
              <a:t>Jianbo Pei, Ryan(Haoyuan) Wang</a:t>
            </a:r>
          </a:p>
          <a:p>
            <a:pPr lvl="0">
              <a:spcBef>
                <a:spcPts val="0"/>
              </a:spcBef>
              <a:buNone/>
            </a:pPr>
            <a:r>
              <a:rPr lang="en" sz="2100">
                <a:solidFill>
                  <a:srgbClr val="FFFFFF"/>
                </a:solidFill>
              </a:rPr>
              <a:t>ELEG499 Spring Final Presentation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100">
                <a:solidFill>
                  <a:srgbClr val="FFFFFF"/>
                </a:solidFill>
              </a:rPr>
              <a:t>May 11, 2017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Robotic Arm: Microcontroller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Arduino Uno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Arduino IDE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Built-in Xbox control package</a:t>
            </a:r>
          </a:p>
          <a:p>
            <a:pPr indent="-2286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E.g. </a:t>
            </a:r>
            <a:r>
              <a:rPr lang="en"/>
              <a:t>Xbox.getAnalogHat(LeftHatY,i)</a:t>
            </a:r>
            <a:br>
              <a:rPr lang="en"/>
            </a:br>
            <a:r>
              <a:rPr lang="en"/>
              <a:t>       Xbox.getButtonClick(R2,i)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USB shield</a:t>
            </a:r>
          </a:p>
          <a:p>
            <a:pPr indent="-228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</a:pPr>
            <a:r>
              <a:rPr lang="en"/>
              <a:t>Required component for 360 receiver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Perfectly attached to Arduino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Connection code: </a:t>
            </a:r>
            <a:br>
              <a:rPr lang="en"/>
            </a:br>
            <a:r>
              <a:rPr lang="en"/>
              <a:t>USB Usb;</a:t>
            </a:r>
            <a:br>
              <a:rPr lang="en"/>
            </a:br>
            <a:r>
              <a:rPr lang="en"/>
              <a:t>XBOXRECV Xbox(&amp;Usb);</a:t>
            </a:r>
          </a:p>
        </p:txBody>
      </p:sp>
      <p:pic>
        <p:nvPicPr>
          <p:cNvPr descr="IMG_0657.JPG"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7999" y="1281087"/>
            <a:ext cx="3441773" cy="258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Robotic Arm: Control Method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Xbox 360 Controller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Signal transmitted through 2.4GHz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Signal ranges up to 30 feet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More portable than computer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Wireless Gaming Receiver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Microsoft Xbox 360 Wireless Receiver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Connect to Arduino USB shield</a:t>
            </a:r>
          </a:p>
        </p:txBody>
      </p:sp>
      <p:pic>
        <p:nvPicPr>
          <p:cNvPr descr="FullSizeRender.jpg"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9099" y="1671474"/>
            <a:ext cx="3863196" cy="2897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 from Previous Technique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833700" y="1152475"/>
            <a:ext cx="7998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 title="MeArm Moving with Instructions Python">
            <a:hlinkClick r:id="rId3"/>
          </p:cNvPr>
          <p:cNvSpPr/>
          <p:nvPr/>
        </p:nvSpPr>
        <p:spPr>
          <a:xfrm>
            <a:off x="4401766" y="1152475"/>
            <a:ext cx="4430533" cy="3322899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descr="Screen Shot 2016-12-07 at 12.02.05 AM.png" id="147" name="Shape 1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2175" y="1199225"/>
            <a:ext cx="3049150" cy="3322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 from New Technique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Control instructions for Xbox360 controller: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Start(button) : Initialize </a:t>
            </a:r>
            <a:r>
              <a:rPr lang="en"/>
              <a:t>position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A(button) : Reattach servos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B(button) : Unattach servos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Left/Right Trigger : Base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Left Joystick : Up &amp; Down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Right Joystick : Reach &amp; </a:t>
            </a:r>
            <a:r>
              <a:rPr lang="en"/>
              <a:t>Retrieve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 title="Robotic arm - Xbox 360 wireless control with Arduino">
            <a:hlinkClick r:id="rId3"/>
          </p:cNvPr>
          <p:cNvSpPr/>
          <p:nvPr/>
        </p:nvSpPr>
        <p:spPr>
          <a:xfrm>
            <a:off x="4981875" y="1311412"/>
            <a:ext cx="3850424" cy="2887824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Quadcopter Overview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311700" y="1304875"/>
            <a:ext cx="46329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Microcontroller: Flight Controller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4</a:t>
            </a:r>
            <a:r>
              <a:rPr lang="en"/>
              <a:t> Electronic Speed Controller (ESC)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4 Brushless Motors &amp; 4 Propellers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Radio Transmitter &amp; Receiver</a:t>
            </a: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3">
            <a:alphaModFix/>
          </a:blip>
          <a:srcRect b="8578" l="21476" r="19112" t="3168"/>
          <a:stretch/>
        </p:blipFill>
        <p:spPr>
          <a:xfrm>
            <a:off x="5047625" y="1017725"/>
            <a:ext cx="3235876" cy="360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Quadcopter: Flight Controller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847675"/>
            <a:ext cx="45300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Flight Controller: </a:t>
            </a:r>
            <a:r>
              <a:rPr lang="en"/>
              <a:t>CC3D </a:t>
            </a:r>
            <a:br>
              <a:rPr lang="en"/>
            </a:br>
            <a:r>
              <a:rPr lang="en"/>
              <a:t>- 32-bit can run at 72MHz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Sensors: 3-axis Gyroscope &amp; 3-axis Accelerometer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Software: LibrePilot Ground Control Station (GCS)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1774" y="521225"/>
            <a:ext cx="2162750" cy="216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1949" y="3133925"/>
            <a:ext cx="3037423" cy="1849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Shape 1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9724" y="3162199"/>
            <a:ext cx="2990996" cy="182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08424" y="1042776"/>
            <a:ext cx="1359025" cy="1641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Quadcopter: Motors + Propellers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152475"/>
            <a:ext cx="59199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Motors: 4 Turnigy D2830-11 Brushless Outrunne</a:t>
            </a:r>
            <a:r>
              <a:rPr lang="en"/>
              <a:t>r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Propellers: 2 CW + 2 CCW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Issue: Calibration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Several incidents:</a:t>
            </a:r>
            <a:br>
              <a:rPr lang="en"/>
            </a:br>
            <a:r>
              <a:rPr lang="en"/>
              <a:t>1. Shaft broke</a:t>
            </a:r>
            <a:br>
              <a:rPr lang="en"/>
            </a:br>
            <a:r>
              <a:rPr lang="en"/>
              <a:t>2. Propellers flew off</a:t>
            </a:r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4000" y="560525"/>
            <a:ext cx="2607599" cy="1887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6400" y="2524551"/>
            <a:ext cx="2390350" cy="239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26475" y="1327937"/>
            <a:ext cx="1573225" cy="157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68750" y="2783049"/>
            <a:ext cx="2659550" cy="211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Quadcopter: Transmitter &amp; Receiver</a:t>
            </a:r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311700" y="1152475"/>
            <a:ext cx="48552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FS-CT6A Radio </a:t>
            </a:r>
            <a:r>
              <a:rPr lang="en"/>
              <a:t>Transmitter &amp; Receiver Parameters: </a:t>
            </a:r>
            <a:br>
              <a:rPr lang="en"/>
            </a:br>
            <a:r>
              <a:rPr lang="en"/>
              <a:t>- </a:t>
            </a:r>
            <a:r>
              <a:rPr lang="en"/>
              <a:t>Frequency band: 2.4GHz</a:t>
            </a:r>
            <a:br>
              <a:rPr lang="en"/>
            </a:br>
            <a:r>
              <a:rPr lang="en"/>
              <a:t>- 6 Channels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Issue solved:</a:t>
            </a:r>
            <a:br>
              <a:rPr lang="en"/>
            </a:br>
            <a:r>
              <a:rPr lang="en"/>
              <a:t>Binding</a:t>
            </a:r>
          </a:p>
        </p:txBody>
      </p:sp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675" y="1519394"/>
            <a:ext cx="3859451" cy="27610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Shape 1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535649" y="2191548"/>
            <a:ext cx="2573499" cy="2088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1849" y="2267750"/>
            <a:ext cx="6120640" cy="24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Quadcopter: Fly Testing</a:t>
            </a:r>
          </a:p>
        </p:txBody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311700" y="1152475"/>
            <a:ext cx="3825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Stabilization</a:t>
            </a:r>
            <a:r>
              <a:rPr lang="en"/>
              <a:t> test:</a:t>
            </a:r>
            <a:br>
              <a:rPr lang="en"/>
            </a:br>
            <a:r>
              <a:rPr lang="en"/>
              <a:t>Tight with 2 long light sticks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Issues: Insta-flip on throttles up (instant flip-over on taking off) </a:t>
            </a:r>
          </a:p>
        </p:txBody>
      </p:sp>
      <p:pic>
        <p:nvPicPr>
          <p:cNvPr id="197" name="Shape 197"/>
          <p:cNvPicPr preferRelativeResize="0"/>
          <p:nvPr/>
        </p:nvPicPr>
        <p:blipFill rotWithShape="1">
          <a:blip r:embed="rId3">
            <a:alphaModFix/>
          </a:blip>
          <a:srcRect b="29569" l="1452" r="16961" t="5427"/>
          <a:stretch/>
        </p:blipFill>
        <p:spPr>
          <a:xfrm>
            <a:off x="4172173" y="1179300"/>
            <a:ext cx="4660125" cy="278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 rotWithShape="1">
          <a:blip r:embed="rId4">
            <a:alphaModFix/>
          </a:blip>
          <a:srcRect b="12616" l="3493" r="0" t="17448"/>
          <a:stretch/>
        </p:blipFill>
        <p:spPr>
          <a:xfrm>
            <a:off x="4172175" y="1152474"/>
            <a:ext cx="4660125" cy="2532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3849" y="4031522"/>
            <a:ext cx="7568448" cy="947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Integration of Robotic Arm + Quadcopter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400050" y="2343067"/>
            <a:ext cx="8252175" cy="101251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FFFF00"/>
                </a:solidFill>
                <a:latin typeface="Bree Serif"/>
              </a:rPr>
              <a:t>Prototype Demo</a:t>
            </a:r>
          </a:p>
        </p:txBody>
      </p:sp>
      <p:sp>
        <p:nvSpPr>
          <p:cNvPr id="207" name="Shape 207"/>
          <p:cNvSpPr/>
          <p:nvPr/>
        </p:nvSpPr>
        <p:spPr>
          <a:xfrm>
            <a:off x="-2598975" y="1310375"/>
            <a:ext cx="13899708" cy="3073842"/>
          </a:xfrm>
          <a:prstGeom prst="irregularSeal1">
            <a:avLst/>
          </a:prstGeom>
          <a:noFill/>
          <a:ln cap="flat" cmpd="sng" w="38100">
            <a:solidFill>
              <a:srgbClr val="FF0000"/>
            </a:solidFill>
            <a:prstDash val="lg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Objective of the Project</a:t>
            </a:r>
            <a:br>
              <a:rPr b="1" lang="en" sz="2000"/>
            </a:b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Tasks Done from Last Semester</a:t>
            </a:r>
            <a:br>
              <a:rPr b="1" lang="en" sz="2000"/>
            </a:b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Tasks Accomplished </a:t>
            </a:r>
            <a:r>
              <a:rPr b="1" lang="en" sz="2000"/>
              <a:t>in</a:t>
            </a:r>
            <a:r>
              <a:rPr b="1" lang="en" sz="2000"/>
              <a:t> This Semester</a:t>
            </a:r>
            <a:br>
              <a:rPr b="1" lang="en" sz="2000"/>
            </a:b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Prototype</a:t>
            </a:r>
            <a:r>
              <a:rPr b="1" lang="en" sz="2000"/>
              <a:t> Demo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/>
        </p:nvSpPr>
        <p:spPr>
          <a:xfrm>
            <a:off x="1104397" y="1962150"/>
            <a:ext cx="6866863" cy="121884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1" i="0">
                <a:ln cap="flat" cmpd="sng" w="9525">
                  <a:solidFill>
                    <a:srgbClr val="FFFFFF"/>
                  </a:solidFill>
                  <a:prstDash val="solid"/>
                  <a:round/>
                  <a:headEnd len="med" w="med" type="none"/>
                  <a:tailEnd len="med" w="med" type="none"/>
                </a:ln>
                <a:solidFill>
                  <a:srgbClr val="FFFFFF"/>
                </a:solidFill>
                <a:latin typeface="Arial"/>
              </a:rPr>
              <a:t>Thank you!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Objective of the project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225225"/>
            <a:ext cx="4563000" cy="3354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Design and build a </a:t>
            </a:r>
            <a:r>
              <a:rPr b="1" lang="en"/>
              <a:t>wireless controlled</a:t>
            </a:r>
            <a:r>
              <a:rPr lang="en"/>
              <a:t> mechanical arm on a quadcopter. 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Move object to a designated location by using the robotic arm and the quadcopter.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Problem addressed: Shipping Companies, Police/Army</a:t>
            </a:r>
          </a:p>
        </p:txBody>
      </p:sp>
      <p:pic>
        <p:nvPicPr>
          <p:cNvPr id="69" name="Shape 69"/>
          <p:cNvPicPr preferRelativeResize="0"/>
          <p:nvPr/>
        </p:nvPicPr>
        <p:blipFill rotWithShape="1">
          <a:blip r:embed="rId3">
            <a:alphaModFix/>
          </a:blip>
          <a:srcRect b="11429" l="0" r="0" t="7853"/>
          <a:stretch/>
        </p:blipFill>
        <p:spPr>
          <a:xfrm>
            <a:off x="4874600" y="984225"/>
            <a:ext cx="3891000" cy="2355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Tasks Done in Last Semester (details later)</a:t>
            </a:r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152475"/>
            <a:ext cx="8520600" cy="3655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Designed the basic structure of the whole project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Planned approaches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Constructed a plastic robotic arm called MeArm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Learned and tested fly a pre-built quadcopter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Basic Design of the Whole Project</a:t>
            </a:r>
          </a:p>
        </p:txBody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b="1" lang="en"/>
              <a:t>Overall System:</a:t>
            </a:r>
            <a:r>
              <a:rPr lang="en"/>
              <a:t> Components C</a:t>
            </a:r>
            <a:r>
              <a:rPr lang="en"/>
              <a:t>ontrolled by Microcontrollers</a:t>
            </a:r>
          </a:p>
          <a:p>
            <a:pPr indent="-228600" lvl="0" marL="1371600" rtl="0">
              <a:spcBef>
                <a:spcPts val="0"/>
              </a:spcBef>
              <a:buChar char="-"/>
            </a:pPr>
            <a:r>
              <a:rPr lang="en"/>
              <a:t>CC3D: Q</a:t>
            </a:r>
            <a:r>
              <a:rPr lang="en"/>
              <a:t>uadcopter </a:t>
            </a:r>
          </a:p>
          <a:p>
            <a:pPr indent="-228600" lvl="0" marL="1371600" rtl="0">
              <a:spcBef>
                <a:spcPts val="0"/>
              </a:spcBef>
              <a:buChar char="-"/>
            </a:pPr>
            <a:r>
              <a:rPr lang="en"/>
              <a:t>Arduino Uno: R</a:t>
            </a:r>
            <a:r>
              <a:rPr lang="en"/>
              <a:t>obotic Arm</a:t>
            </a:r>
          </a:p>
          <a:p>
            <a:pPr indent="-228600" lvl="0" marL="457200" rtl="0">
              <a:spcBef>
                <a:spcPts val="0"/>
              </a:spcBef>
            </a:pPr>
            <a:r>
              <a:rPr b="1" lang="en"/>
              <a:t>Interface</a:t>
            </a:r>
          </a:p>
          <a:p>
            <a:pPr indent="-228600" lvl="0" marL="1371600" rtl="0">
              <a:spcBef>
                <a:spcPts val="0"/>
              </a:spcBef>
              <a:buChar char="-"/>
            </a:pPr>
            <a:r>
              <a:rPr lang="en"/>
              <a:t>Arduino IDE Software</a:t>
            </a:r>
          </a:p>
          <a:p>
            <a:pPr indent="-228600" lvl="0" marL="1371600" rtl="0">
              <a:spcBef>
                <a:spcPts val="0"/>
              </a:spcBef>
              <a:buChar char="-"/>
            </a:pPr>
            <a:r>
              <a:rPr lang="en"/>
              <a:t>LibrePilot Ground Control Station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b="1" lang="en"/>
              <a:t>Transmission</a:t>
            </a:r>
          </a:p>
          <a:p>
            <a:pPr indent="-228600" lvl="0" marL="1371600" rtl="0">
              <a:spcBef>
                <a:spcPts val="0"/>
              </a:spcBef>
              <a:buChar char="-"/>
            </a:pPr>
            <a:r>
              <a:rPr lang="en"/>
              <a:t>2.4GHz Radio Signal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4987775" y="2999151"/>
            <a:ext cx="900000" cy="900000"/>
          </a:xfrm>
          <a:prstGeom prst="ellipse">
            <a:avLst/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600"/>
              <a:t>Quadcopter &amp;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600"/>
              <a:t>Sensors</a:t>
            </a:r>
          </a:p>
        </p:txBody>
      </p:sp>
      <p:sp>
        <p:nvSpPr>
          <p:cNvPr id="83" name="Shape 83"/>
          <p:cNvSpPr/>
          <p:nvPr/>
        </p:nvSpPr>
        <p:spPr>
          <a:xfrm>
            <a:off x="6561745" y="3895424"/>
            <a:ext cx="863100" cy="4584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Arduino Uno</a:t>
            </a:r>
          </a:p>
        </p:txBody>
      </p:sp>
      <p:sp>
        <p:nvSpPr>
          <p:cNvPr id="84" name="Shape 84"/>
          <p:cNvSpPr/>
          <p:nvPr/>
        </p:nvSpPr>
        <p:spPr>
          <a:xfrm>
            <a:off x="5161941" y="4007849"/>
            <a:ext cx="665400" cy="395100"/>
          </a:xfrm>
          <a:prstGeom prst="flowChartAlternateProcess">
            <a:avLst/>
          </a:prstGeom>
          <a:solidFill>
            <a:srgbClr val="9FC5E8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"/>
              <a:t>Robotic Arm</a:t>
            </a:r>
          </a:p>
        </p:txBody>
      </p:sp>
      <p:sp>
        <p:nvSpPr>
          <p:cNvPr id="85" name="Shape 85"/>
          <p:cNvSpPr/>
          <p:nvPr/>
        </p:nvSpPr>
        <p:spPr>
          <a:xfrm>
            <a:off x="6666150" y="2558436"/>
            <a:ext cx="706500" cy="596400"/>
          </a:xfrm>
          <a:prstGeom prst="snip2SameRect">
            <a:avLst>
              <a:gd fmla="val 16667" name="adj1"/>
              <a:gd fmla="val 0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Radio Transmitter</a:t>
            </a:r>
          </a:p>
        </p:txBody>
      </p:sp>
      <p:sp>
        <p:nvSpPr>
          <p:cNvPr id="86" name="Shape 86"/>
          <p:cNvSpPr/>
          <p:nvPr/>
        </p:nvSpPr>
        <p:spPr>
          <a:xfrm>
            <a:off x="6674343" y="3365590"/>
            <a:ext cx="711632" cy="395195"/>
          </a:xfrm>
          <a:prstGeom prst="flowChartProcess">
            <a:avLst/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dash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CC3D</a:t>
            </a:r>
          </a:p>
        </p:txBody>
      </p:sp>
      <p:sp>
        <p:nvSpPr>
          <p:cNvPr id="87" name="Shape 87"/>
          <p:cNvSpPr/>
          <p:nvPr/>
        </p:nvSpPr>
        <p:spPr>
          <a:xfrm>
            <a:off x="8034713" y="3647880"/>
            <a:ext cx="1085100" cy="284100"/>
          </a:xfrm>
          <a:prstGeom prst="cube">
            <a:avLst>
              <a:gd fmla="val 25000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8244648" y="3095280"/>
            <a:ext cx="665400" cy="612900"/>
          </a:xfrm>
          <a:prstGeom prst="cube">
            <a:avLst>
              <a:gd fmla="val 12647" name="adj"/>
            </a:avLst>
          </a:prstGeom>
          <a:solidFill>
            <a:srgbClr val="00FFF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Computer</a:t>
            </a:r>
          </a:p>
        </p:txBody>
      </p:sp>
      <p:sp>
        <p:nvSpPr>
          <p:cNvPr id="89" name="Shape 89"/>
          <p:cNvSpPr/>
          <p:nvPr/>
        </p:nvSpPr>
        <p:spPr>
          <a:xfrm>
            <a:off x="7485678" y="3458019"/>
            <a:ext cx="711600" cy="1551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USB</a:t>
            </a:r>
          </a:p>
        </p:txBody>
      </p:sp>
      <p:sp>
        <p:nvSpPr>
          <p:cNvPr id="90" name="Shape 90"/>
          <p:cNvSpPr/>
          <p:nvPr/>
        </p:nvSpPr>
        <p:spPr>
          <a:xfrm>
            <a:off x="5924037" y="3494244"/>
            <a:ext cx="665400" cy="840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PMW</a:t>
            </a:r>
          </a:p>
        </p:txBody>
      </p:sp>
      <p:sp>
        <p:nvSpPr>
          <p:cNvPr id="91" name="Shape 91"/>
          <p:cNvSpPr/>
          <p:nvPr/>
        </p:nvSpPr>
        <p:spPr>
          <a:xfrm>
            <a:off x="5887812" y="4183971"/>
            <a:ext cx="642000" cy="840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PMW</a:t>
            </a:r>
          </a:p>
        </p:txBody>
      </p:sp>
      <p:sp>
        <p:nvSpPr>
          <p:cNvPr id="92" name="Shape 92"/>
          <p:cNvSpPr/>
          <p:nvPr/>
        </p:nvSpPr>
        <p:spPr>
          <a:xfrm>
            <a:off x="6984384" y="3170072"/>
            <a:ext cx="129300" cy="183299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 rot="-1015724">
            <a:off x="7472079" y="3977687"/>
            <a:ext cx="588292" cy="154968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USB</a:t>
            </a:r>
          </a:p>
        </p:txBody>
      </p:sp>
      <p:sp>
        <p:nvSpPr>
          <p:cNvPr id="94" name="Shape 94"/>
          <p:cNvSpPr/>
          <p:nvPr/>
        </p:nvSpPr>
        <p:spPr>
          <a:xfrm>
            <a:off x="6709162" y="4531078"/>
            <a:ext cx="642000" cy="541800"/>
          </a:xfrm>
          <a:prstGeom prst="snip2SameRect">
            <a:avLst>
              <a:gd fmla="val 16667" name="adj1"/>
              <a:gd fmla="val 0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600"/>
              <a:t>XBOX controller</a:t>
            </a:r>
          </a:p>
        </p:txBody>
      </p:sp>
      <p:sp>
        <p:nvSpPr>
          <p:cNvPr id="95" name="Shape 95"/>
          <p:cNvSpPr/>
          <p:nvPr/>
        </p:nvSpPr>
        <p:spPr>
          <a:xfrm>
            <a:off x="6984384" y="4353822"/>
            <a:ext cx="129300" cy="183300"/>
          </a:xfrm>
          <a:prstGeom prst="up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Approaches from last semester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b="1" lang="en"/>
              <a:t>Quadcopter</a:t>
            </a:r>
            <a:r>
              <a:rPr lang="en"/>
              <a:t>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 sz="1400"/>
              <a:t>Parrot AR.Drone 2.0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Problems: </a:t>
            </a:r>
          </a:p>
          <a:p>
            <a:pPr indent="-317500" lvl="1" marL="914400" rtl="0">
              <a:spcBef>
                <a:spcPts val="0"/>
              </a:spcBef>
              <a:buSzPct val="100000"/>
              <a:buChar char="-"/>
            </a:pPr>
            <a:r>
              <a:rPr lang="en" sz="1400"/>
              <a:t>Not steady even with no weight carried</a:t>
            </a:r>
          </a:p>
          <a:p>
            <a:pPr indent="-317500" lvl="1" marL="914400" rtl="0">
              <a:spcBef>
                <a:spcPts val="0"/>
              </a:spcBef>
              <a:buSzPct val="100000"/>
              <a:buChar char="-"/>
            </a:pPr>
            <a:r>
              <a:rPr lang="en" sz="1400"/>
              <a:t>Maximum weight carrying: 0.5lb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b="1" lang="en"/>
              <a:t>Robotic Arm</a:t>
            </a:r>
            <a:r>
              <a:rPr lang="en"/>
              <a:t> 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4 DOF Controlled by Arduino Uno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-"/>
            </a:pPr>
            <a:r>
              <a:rPr lang="en" sz="1400"/>
              <a:t>MeArm:</a:t>
            </a:r>
          </a:p>
          <a:p>
            <a:pPr indent="-317500" lvl="1" marL="914400" rtl="0">
              <a:spcBef>
                <a:spcPts val="0"/>
              </a:spcBef>
              <a:buSzPct val="100000"/>
              <a:buChar char="-"/>
            </a:pPr>
            <a:r>
              <a:rPr lang="en"/>
              <a:t>coded with Python Pyserial</a:t>
            </a:r>
          </a:p>
          <a:p>
            <a:pPr indent="-228600" lvl="1" marL="914400" rtl="0">
              <a:spcBef>
                <a:spcPts val="0"/>
              </a:spcBef>
              <a:buChar char="-"/>
            </a:pPr>
            <a:r>
              <a:rPr lang="en"/>
              <a:t>control the robotic arm using computer</a:t>
            </a: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1988" y="1030928"/>
            <a:ext cx="1255024" cy="167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2075" y="3338800"/>
            <a:ext cx="2026050" cy="151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2074" y="1030924"/>
            <a:ext cx="2228635" cy="16733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0.jpeg" id="105" name="Shape 10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45075" y="3418649"/>
            <a:ext cx="1863429" cy="139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Tasks Done in This Semester</a:t>
            </a:r>
          </a:p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New robotic arm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Control robotic arm by </a:t>
            </a:r>
            <a:r>
              <a:rPr lang="en"/>
              <a:t>new techniques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AutoNum type="alphaLcPeriod"/>
            </a:pPr>
            <a:r>
              <a:rPr lang="en"/>
              <a:t>Shift to a new self-built Quadcopter</a:t>
            </a:r>
            <a:br>
              <a:rPr lang="en"/>
            </a:br>
          </a:p>
          <a:p>
            <a:pPr indent="-228600" lvl="0" marL="457200">
              <a:spcBef>
                <a:spcPts val="0"/>
              </a:spcBef>
              <a:buAutoNum type="alphaLcPeriod"/>
            </a:pPr>
            <a:r>
              <a:rPr lang="en"/>
              <a:t>Integrate quadcopter and robotic arm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New Robotic Arm Overview</a:t>
            </a:r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Structure: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Wooden Material &amp; 4 motors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Microcontroller: 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Arduino Uno &amp; USB Shield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Control Method: 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Xbox360 controller &amp; Receiver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G_0664.JPG"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1499" y="1152474"/>
            <a:ext cx="4094900" cy="30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Robotic Arm: S</a:t>
            </a:r>
            <a:r>
              <a:rPr lang="en"/>
              <a:t>tructure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Durable and lightweight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4 degree of freedom</a:t>
            </a:r>
            <a:br>
              <a:rPr lang="en"/>
            </a:b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Lifting capacity up to 100g</a:t>
            </a:r>
          </a:p>
        </p:txBody>
      </p:sp>
      <p:pic>
        <p:nvPicPr>
          <p:cNvPr descr="IMG_0656.JPG" id="125" name="Shape 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224" y="1067974"/>
            <a:ext cx="4010076" cy="300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